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0" r:id="rId2"/>
    <p:sldId id="316" r:id="rId3"/>
    <p:sldId id="304" r:id="rId4"/>
    <p:sldId id="321" r:id="rId5"/>
    <p:sldId id="330" r:id="rId6"/>
    <p:sldId id="331" r:id="rId7"/>
    <p:sldId id="329" r:id="rId8"/>
    <p:sldId id="328" r:id="rId9"/>
    <p:sldId id="324" r:id="rId10"/>
    <p:sldId id="318" r:id="rId11"/>
    <p:sldId id="319" r:id="rId12"/>
    <p:sldId id="323" r:id="rId13"/>
    <p:sldId id="302" r:id="rId14"/>
    <p:sldId id="313" r:id="rId15"/>
    <p:sldId id="314" r:id="rId16"/>
    <p:sldId id="320" r:id="rId17"/>
    <p:sldId id="301" r:id="rId18"/>
    <p:sldId id="322" r:id="rId19"/>
    <p:sldId id="325" r:id="rId20"/>
    <p:sldId id="326" r:id="rId21"/>
    <p:sldId id="327" r:id="rId22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57" autoAdjust="0"/>
    <p:restoredTop sz="94655" autoAdjust="0"/>
  </p:normalViewPr>
  <p:slideViewPr>
    <p:cSldViewPr>
      <p:cViewPr varScale="1">
        <p:scale>
          <a:sx n="73" d="100"/>
          <a:sy n="73" d="100"/>
        </p:scale>
        <p:origin x="-19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45895F-8347-462F-9233-896EE014BA5A}" type="datetimeFigureOut">
              <a:rPr lang="el-GR"/>
              <a:pPr>
                <a:defRPr/>
              </a:pPr>
              <a:t>9/9/2021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4792B79-79AC-4587-96EF-DFF7AE026209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1504808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92B79-79AC-4587-96EF-DFF7AE026209}" type="slidenum">
              <a:rPr lang="el-GR" altLang="en-US" smtClean="0"/>
              <a:pPr/>
              <a:t>10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xmlns="" val="2705012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106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1106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F808367-713A-472F-B1CC-2513423530A8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B669A3-B7C1-4BDC-B555-2B36FFDD4293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2DA2A-0CEF-4615-8BC8-3E080AE1C9E6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687E3-BF02-4C4A-872D-469B1190BBA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1D68D-079E-402D-B5D2-4D60D0EFC62A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59E4F-967B-4CDC-BD15-19B61340217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3061A-DE4B-4B58-937A-3B0A8D398A87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E0863-CAEC-4CF1-8120-6C063F111630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AA7B4-7754-4CE5-BCC8-73786E093948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68A76-A74A-41B7-BD02-C54CC72608AB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BEDE8-4C46-4DB3-B591-8B75914C5E63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l-GR">
              <a:solidFill>
                <a:srgbClr val="FFFFFF"/>
              </a:solidFill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95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95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5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96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96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96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  <p:sp>
            <p:nvSpPr>
              <p:cNvPr id="1096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el-GR">
                  <a:solidFill>
                    <a:srgbClr val="FFFFFF"/>
                  </a:solidFill>
                  <a:latin typeface="Arial" panose="020B0604020202020204" pitchFamily="34" charset="0"/>
                  <a:cs typeface="+mn-cs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l-GR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096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96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96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6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96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E15CDA5-F53E-4E7A-BFC4-2AFA8E200218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day-km@damt.gov.gr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vartemiad\Documents\LILA_DAY_KM\DAY_KM\M&#917;&#932;&#917;&#915;&#922;&#913;&#932;&#913;&#931;&#932;&#913;&#931;&#917;&#921;&#931;%20&#931;&#932;&#921;&#931;%20&#928;&#913;&#933;%20&#932;&#927;&#933;%20&#920;&#917;&#929;&#924;&#913;&#921;&#922;&#927;&#933;\&#924;&#933;&#916;&#927;&#922;&#913;&#923;&#923;&#921;&#917;&#929;&#915;&#917;&#921;&#917;&#931;_&#920;&#917;&#929;&#924;&#913;&#921;&#922;&#927;&#933;\2011_11_04_(&#934;&#917;&#922;_2505&#914;_&#917;&#947;&#954;&#961;&#953;&#963;&#951;&#917;&#953;&#948;&#953;&#954;&#959;&#965;&#935;&#969;&#961;&#959;&#964;&#945;&#958;&#953;&#954;&#959;&#965;&#928;&#955;&#945;&#953;&#963;&#953;&#959;&#965;&#933;&#948;&#945;&#964;&#959;&#954;&#945;&#955;&#955;&#953;&#949;&#961;&#947;&#949;&#953;&#949;&#962;).pdf" TargetMode="External"/><Relationship Id="rId2" Type="http://schemas.openxmlformats.org/officeDocument/2006/relationships/hyperlink" Target="file:///C:\Users\vartemiad\Documents\LILA_DAY_KM\DAY_KM\M&#917;&#932;&#917;&#915;&#922;&#913;&#932;&#913;&#931;&#932;&#913;&#931;&#917;&#921;&#931;%20&#931;&#932;&#921;&#931;%20&#928;&#913;&#933;%20&#932;&#927;&#933;%20&#920;&#917;&#929;&#924;&#913;&#921;&#922;&#927;&#933;\&#924;&#933;&#916;&#927;&#922;&#913;&#923;&#923;&#921;&#917;&#929;&#915;&#917;&#921;&#917;&#931;_&#920;&#917;&#929;&#924;&#913;&#921;&#922;&#927;&#933;\1999_07_10_(FEK207A_&#935;&#969;&#961;&#959;&#964;&#945;&#958;&#953;&#954;&#972;&#962;%20&#963;&#967;&#949;&#948;&#953;&#945;&#963;&#956;&#972;&#962;%20&#954;&#945;&#953;%20&#945;&#949;&#953;&#966;&#972;&#961;&#959;&#962;%20&#945;&#957;&#940;&#960;&#964;&#965;&#958;&#951;%20&#954;&#945;).pd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vartemiad\Documents\LILA_DAY_KM\DAY_KM\M&#917;&#932;&#917;&#915;&#922;&#913;&#932;&#913;&#931;&#932;&#913;&#931;&#917;&#921;&#931;%20&#931;&#932;&#921;&#931;%20&#928;&#913;&#933;%20&#932;&#927;&#933;%20&#920;&#917;&#929;&#924;&#913;&#921;&#922;&#927;&#933;\&#924;&#933;&#916;&#927;&#922;&#913;&#923;&#923;&#921;&#917;&#929;&#915;&#917;&#921;&#917;&#931;_&#920;&#917;&#929;&#924;&#913;&#921;&#922;&#927;&#933;\2011_11_04_(&#934;&#917;&#922;_2505&#914;_&#917;&#947;&#954;&#961;&#953;&#963;&#951;&#917;&#953;&#948;&#953;&#954;&#959;&#965;&#935;&#969;&#961;&#959;&#964;&#945;&#958;&#953;&#954;&#959;&#965;&#928;&#955;&#945;&#953;&#963;&#953;&#959;&#965;&#933;&#948;&#945;&#964;&#959;&#954;&#945;&#955;&#955;&#953;&#949;&#961;&#947;&#949;&#953;&#949;&#962;)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403350" y="1374974"/>
            <a:ext cx="6985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dirty="0"/>
              <a:t>ΕΛΛΗΝΙΚΗ ΔΗΜΟΚΡΑΤΙΑ</a:t>
            </a:r>
          </a:p>
          <a:p>
            <a:pPr algn="ctr"/>
            <a:r>
              <a:rPr lang="el-GR" dirty="0"/>
              <a:t>ΑΠΟΚΕΝΤΡΩΜΕΝΗ ΔΙΟΙΚΗΣΗ ΜΑΚΕΔΟΝΙΑΣ ΘΡΑΚΗΣ</a:t>
            </a:r>
          </a:p>
          <a:p>
            <a:pPr algn="ctr"/>
            <a:r>
              <a:rPr lang="el-GR" dirty="0"/>
              <a:t>ΓΕΝΙΚΗ ΔΙΕΥΘΥΝΣΗ ΔΑΣΩΝ </a:t>
            </a:r>
            <a:r>
              <a:rPr lang="en-US" dirty="0"/>
              <a:t>&amp;</a:t>
            </a:r>
            <a:r>
              <a:rPr lang="el-GR" dirty="0"/>
              <a:t> ΑΓΡΟΤΙΚΩΝ ΥΠΟΘΕΣΕΩΝ</a:t>
            </a:r>
          </a:p>
          <a:p>
            <a:pPr algn="ctr"/>
            <a:r>
              <a:rPr lang="el-GR" dirty="0"/>
              <a:t>ΔΙΕΥΘΥΝΣΗ ΑΓΡΟΤΙΚΩΝ ΥΠΟΘΕΣΕΩΝ ΚΕΝΤΡΙΚΗΣ ΜΑΚΕΔΟΝΙΑΣ</a:t>
            </a:r>
          </a:p>
          <a:p>
            <a:pPr algn="ctr"/>
            <a:r>
              <a:rPr lang="el-GR" dirty="0"/>
              <a:t>Τμήμα Γεωργικών Εκμεταλλεύσεων </a:t>
            </a:r>
            <a:r>
              <a:rPr lang="en-US" dirty="0"/>
              <a:t>&amp; </a:t>
            </a:r>
            <a:r>
              <a:rPr lang="el-GR" dirty="0"/>
              <a:t>Αλιείας</a:t>
            </a:r>
          </a:p>
          <a:p>
            <a:pPr algn="ctr"/>
            <a:endParaRPr lang="el-GR" dirty="0"/>
          </a:p>
        </p:txBody>
      </p:sp>
      <p:pic>
        <p:nvPicPr>
          <p:cNvPr id="4099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7921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2195736" y="2996952"/>
            <a:ext cx="55449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l-GR" dirty="0"/>
          </a:p>
          <a:p>
            <a:r>
              <a:rPr lang="el-GR" dirty="0"/>
              <a:t>Έλενα Κοντοπούλου, Βιολόγος – Ιχθυολόγος, </a:t>
            </a:r>
            <a:r>
              <a:rPr lang="en-US" dirty="0"/>
              <a:t>PhD</a:t>
            </a:r>
          </a:p>
          <a:p>
            <a:r>
              <a:rPr lang="en-US" dirty="0"/>
              <a:t>  </a:t>
            </a: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5940425" y="54451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dirty="0"/>
              <a:t>. </a:t>
            </a:r>
            <a:endParaRPr lang="en-US" dirty="0"/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1115616" y="3717032"/>
            <a:ext cx="727273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r>
              <a:rPr lang="el-GR" sz="2800" b="1" dirty="0">
                <a:solidFill>
                  <a:srgbClr val="FFFF00"/>
                </a:solidFill>
              </a:rPr>
              <a:t>ΕΦΑΡΜΟΓΗ ΘΕΣΜΙΚΟΥ ΠΛΑΙΣΙΟΥ ΓΙΑ ΤΗΝ  ΕΠΙΛΥΣΗ ΤΩΝ ΠΡΟΒΛΗΜΑΤΩΝ ΤΗΣ  ΜΥΔΟΚΑΛΛΙΕΡΓΕΙΑΣ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577FBD4A-4049-4615-A0B8-CF8858BEB4CD}"/>
              </a:ext>
            </a:extLst>
          </p:cNvPr>
          <p:cNvSpPr/>
          <p:nvPr/>
        </p:nvSpPr>
        <p:spPr>
          <a:xfrm>
            <a:off x="539552" y="116632"/>
            <a:ext cx="79928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Προβλήματα των </a:t>
            </a:r>
            <a:r>
              <a:rPr lang="el-GR" sz="2000" b="1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μυδοκαλλιεργητών</a:t>
            </a:r>
            <a:endParaRPr lang="el-GR" sz="2000" b="1" dirty="0"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καθυστερήσεις στη θεσμοθέτηση των ΠΟΑΥ (για την ΠΟΑΥ Πιερίας έως το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αυθαίρετες εγκαταστάσεις στις περιοχές της Πιερίας και Χαλάστρας 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μείωση της παραγωγής στα ρηχά νερά,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θήρευση του γόνου των μυδιών από το μπλε καβούρι,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μακρές περίοδοι απαγόρευσης πώλησης των μυδιών λόγω λήψης υγειονομικών μέτρων,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αντίδραση άλλων επαγγελματικών ομάδων για την απόσταση των μονάδων </a:t>
            </a:r>
            <a:r>
              <a:rPr lang="el-GR" sz="20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μυδοκαλλιέργειας</a:t>
            </a:r>
            <a:r>
              <a:rPr lang="el-GR" sz="20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από την ακτή και τη ρύπανση που προκαλούν σε τουριστικές περιοχές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solidFill>
                  <a:srgbClr val="FFFF00"/>
                </a:solidFill>
              </a:rPr>
              <a:t>Προσπάθεια επίλυσης των προβλημάτων </a:t>
            </a:r>
            <a:r>
              <a:rPr lang="el-GR" sz="2000" dirty="0"/>
              <a:t>με </a:t>
            </a:r>
            <a:r>
              <a:rPr lang="el-GR" sz="2000" dirty="0" err="1"/>
              <a:t>αδειοδότηση</a:t>
            </a:r>
            <a:r>
              <a:rPr lang="el-GR" sz="2000" dirty="0"/>
              <a:t> της εθελοντικής μετεγκατάστασης των υφιστάμενων νόμιμων μονάδων των θαλάσσιων περιοχών της  Πιερίας, της Χαλάστρας, των </a:t>
            </a:r>
            <a:r>
              <a:rPr lang="el-GR" sz="2000" dirty="0" err="1"/>
              <a:t>Κυμίνων</a:t>
            </a:r>
            <a:r>
              <a:rPr lang="el-GR" sz="2000" dirty="0"/>
              <a:t> και της Ημαθίας εντός των ίδιων αντίστοιχων ΠΑΥ σε θέσεις που απέχουν μεγαλύτερη απόσταση από την ακτή, έχουν μεγαλύτερο βάθος και προβλέπονται στις αντίστοιχες μελέτες των υπό θεσμοθέτηση ΠΟΑΥ</a:t>
            </a:r>
            <a:r>
              <a:rPr lang="el-GR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xmlns="" val="33056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9187E6-A549-40EB-80AA-C0E8500C4C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7040" y="-243408"/>
            <a:ext cx="9361040" cy="674136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6BB03133-12D6-4A4F-BED2-07C22ABB005B}"/>
              </a:ext>
            </a:extLst>
          </p:cNvPr>
          <p:cNvSpPr/>
          <p:nvPr/>
        </p:nvSpPr>
        <p:spPr>
          <a:xfrm>
            <a:off x="755576" y="443711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ΠΟΑΥ ΠΙΕΡΙΑΣ:, 60 πλωτές μονάδες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AE636131-ED7D-448D-B9F3-8FDE9E565FA9}"/>
              </a:ext>
            </a:extLst>
          </p:cNvPr>
          <p:cNvSpPr/>
          <p:nvPr/>
        </p:nvSpPr>
        <p:spPr>
          <a:xfrm>
            <a:off x="1259632" y="5276108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ΜΕΤΕΓΚΑΤΑΣΤΑΣΗ: 1</a:t>
            </a:r>
            <a:r>
              <a:rPr lang="el-GR" b="1" baseline="30000" dirty="0">
                <a:solidFill>
                  <a:schemeClr val="accent4">
                    <a:lumMod val="10000"/>
                  </a:schemeClr>
                </a:solidFill>
              </a:rPr>
              <a:t>ο</a:t>
            </a:r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 κύμα 18 πλωτές μονάδες σε 20 νέες θέσεις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xmlns="" id="{A23E6687-6C14-4243-9A4E-3555B3022FFC}"/>
              </a:ext>
            </a:extLst>
          </p:cNvPr>
          <p:cNvSpPr/>
          <p:nvPr/>
        </p:nvSpPr>
        <p:spPr>
          <a:xfrm>
            <a:off x="4572000" y="692696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ΠΕ ΠΙΕΡΙΑΣ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xmlns="" id="{B9131E46-9F6D-4AE2-B7BB-3B2D619233EB}"/>
              </a:ext>
            </a:extLst>
          </p:cNvPr>
          <p:cNvSpPr/>
          <p:nvPr/>
        </p:nvSpPr>
        <p:spPr>
          <a:xfrm>
            <a:off x="899592" y="3567946"/>
            <a:ext cx="5475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ΝΟΜΙΜΕΣ: 65 πλωτές μονάδες</a:t>
            </a:r>
          </a:p>
        </p:txBody>
      </p:sp>
    </p:spTree>
    <p:extLst>
      <p:ext uri="{BB962C8B-B14F-4D97-AF65-F5344CB8AC3E}">
        <p14:creationId xmlns:p14="http://schemas.microsoft.com/office/powerpoint/2010/main" xmlns="" val="31431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064388" cy="6381328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1000100" y="1142984"/>
            <a:ext cx="3857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ΝΟΜΙΜΕΣ:  23 πλωτές μονάδες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1071538" y="1571612"/>
            <a:ext cx="3064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ΠΟΑΥ: 50 πλωτές μονάδες</a:t>
            </a:r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1000100" y="2000240"/>
            <a:ext cx="4572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ΜΕΤΕΓΚΑΤΑΣΤΑΣΗ: : 7 πλωτές μονάδες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5429256" y="500042"/>
            <a:ext cx="3120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4">
                    <a:lumMod val="10000"/>
                  </a:schemeClr>
                </a:solidFill>
              </a:rPr>
              <a:t>ΧΑΛΑΣΤΡΑ ΜΕ ΘΕΣ/ΝΙΚΗΣ</a:t>
            </a:r>
          </a:p>
        </p:txBody>
      </p:sp>
    </p:spTree>
    <p:extLst>
      <p:ext uri="{BB962C8B-B14F-4D97-AF65-F5344CB8AC3E}">
        <p14:creationId xmlns:p14="http://schemas.microsoft.com/office/powerpoint/2010/main" xmlns="" val="10006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7" y="116632"/>
            <a:ext cx="4651897" cy="6403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4763" y="2880189"/>
            <a:ext cx="3635130" cy="407572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5292080" y="260648"/>
            <a:ext cx="337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ΚΥΜΙΝΑ ΜΕ ΘΕΣΣΑΛΟΝΙΚΗΣ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788024" y="20515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4952397" y="2116521"/>
            <a:ext cx="312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ΠΟΑΥ:  20 πλωτές μονάδες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667524" y="2536339"/>
            <a:ext cx="461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ΜΕΤΕΓΚΑΤΑΣΤΑΣΗ:  11 πλωτές μονάδες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4860032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b="1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xmlns="" id="{D0E10CE6-D0B6-4133-A1D7-A5026A67D455}"/>
              </a:ext>
            </a:extLst>
          </p:cNvPr>
          <p:cNvSpPr/>
          <p:nvPr/>
        </p:nvSpPr>
        <p:spPr>
          <a:xfrm>
            <a:off x="5148064" y="1556792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ΝΟΜΙΜΕΣ: 14 πλωτές μονάδες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1" y="18415"/>
            <a:ext cx="4908039" cy="6517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770" y="3068960"/>
            <a:ext cx="3743694" cy="3746584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156176" y="260648"/>
            <a:ext cx="2470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ΚΛΕΙΔΙ ΠΕ ΗΜΑΘΙΑΣ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098579" y="1403484"/>
            <a:ext cx="352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ΝΟΜΙΜΕΣ: 41 πλωτές μονάδες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5098579" y="1860149"/>
            <a:ext cx="306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ΠΟΑΥ: 55 πλωτές μονάδες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5004048" y="2242608"/>
            <a:ext cx="427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ΜΕΤΕΓΚΑΤΑΣΤΑΣΗ:  26 πλωτές μονάδες σε 33 νέες θέσεις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95536" y="5095056"/>
            <a:ext cx="7098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23528" y="5971346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79513" y="404664"/>
            <a:ext cx="87849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ΕΝΕΡΓΕΙΕΣ ΤΗΣ ΥΠΗΡΕΣΙΑΣ ΜΑΣ  ΣΧΕΤΙΚΑ ΜΕ  ΤΙΣ  ΑΥΘΑΙΡΕΤΕΣ  ΕΓΚΑΤΑΣΤΑΣΕΙΣ ΜΥΔΟΚΑΛΛΙΕΡΓΕΙΑΣ  ΜΕ ΖΩΙΚΟ ΚΕΦΑΛΑΙΟ, </a:t>
            </a:r>
          </a:p>
          <a:p>
            <a:pPr algn="ctr"/>
            <a:r>
              <a:rPr lang="el-GR" b="1" dirty="0"/>
              <a:t>ΣΤΙΣ ΘΑΛΑΣΣΙΕΣ ΠΕΡΙΟΧΕΣ ΤΗΣ ΠΙΕΡΙΑΣ ΚΑΙ ΤΗΣ ΧΑΛΑΣΤΡΑΣ</a:t>
            </a:r>
          </a:p>
          <a:p>
            <a:endParaRPr lang="el-GR" b="1" dirty="0"/>
          </a:p>
          <a:p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Καταγραφή</a:t>
            </a:r>
            <a:r>
              <a:rPr lang="el-GR" dirty="0"/>
              <a:t>, κατάσχεση-δήμευση και εκπλειστηριασμός (2016) ( σε εφαρμογή του άρθρου 25 του Ν. 4282/2014). Οι δύο </a:t>
            </a:r>
            <a:r>
              <a:rPr lang="el-GR" dirty="0" smtClean="0"/>
              <a:t>(2) πλειοδοτικοί </a:t>
            </a:r>
            <a:r>
              <a:rPr lang="el-GR" dirty="0"/>
              <a:t>διαγωνισμοί κηρύχθηκαν τελικά άγονοι</a:t>
            </a:r>
            <a:endParaRPr lang="el-GR" b="1" dirty="0"/>
          </a:p>
          <a:p>
            <a:endParaRPr lang="el-G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Έγγραφο </a:t>
            </a:r>
            <a:r>
              <a:rPr lang="el-GR" dirty="0"/>
              <a:t>προς το Πράσινο Ταμείο προκειμένου να δεσμευτεί χρηματικό ποσό για την υλοποίηση της αποξήλωσης, απομάκρυνσης και καταστροφής κατασχεμένων και δημευμένων αυθαίρετων εγκαταστάσεων </a:t>
            </a:r>
            <a:r>
              <a:rPr lang="el-GR" dirty="0" err="1"/>
              <a:t>μυδοκαλλιέργειας</a:t>
            </a:r>
            <a:r>
              <a:rPr lang="el-GR" dirty="0"/>
              <a:t> και ζωικού κεφαλαίου από τη θαλάσσια περιοχή Χαλάστρας, κατόπιν των σχετικών πρωτοκόλλων καταστροφής που θα εκδοθούν από την Υπηρεσία μας .</a:t>
            </a:r>
          </a:p>
          <a:p>
            <a:endParaRPr lang="el-GR" b="1" dirty="0"/>
          </a:p>
          <a:p>
            <a:endParaRPr lang="el-GR" b="1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395537" y="4005064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73B7AEDF-51B1-4D37-829F-E0E623006770}"/>
              </a:ext>
            </a:extLst>
          </p:cNvPr>
          <p:cNvSpPr/>
          <p:nvPr/>
        </p:nvSpPr>
        <p:spPr>
          <a:xfrm>
            <a:off x="899592" y="292244"/>
            <a:ext cx="7416824" cy="5633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l-G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θεσμοθέτηση και η εφαρμογή του θεσμικού πλαισίου για τις </a:t>
            </a:r>
            <a:r>
              <a:rPr lang="el-GR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μυδοκαλλιέργειες</a:t>
            </a:r>
            <a:r>
              <a:rPr lang="el-G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αποσκοπεί: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ανάπτυξη του κλάδου της </a:t>
            </a:r>
            <a:r>
              <a:rPr lang="el-G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μυδοκαλλιέργειας</a:t>
            </a: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και την αύξηση της ανταγωνιστικότητάς του,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αξιοποίηση του μέγιστου δυναμικού της περιοχής μέσω της αύξησης της παραγωγής και της βελτίωσης της ποιότητας του προϊόντος,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προστασία του παράκτιου περιβάλλοντος, 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οικονομική ανάπτυξη της τοπικής κοινωνίας,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στην καταστροφή των υφιστάμενων αυθαίρετων εγκαταστάσεων , καθώς και την αποφυγή κατασκευής νέων.</a:t>
            </a:r>
            <a:endParaRPr lang="el-G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38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2627313" y="2997200"/>
            <a:ext cx="4494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/>
              <a:t>ΕΥΧΑΡΙΣΤΟΥΜΕ ΓΙΑ ΤΗ ΠΡΟΣΟΧΗ ΣΑΣ</a:t>
            </a:r>
            <a:endParaRPr lang="en-US" b="1" dirty="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563938" y="3860800"/>
            <a:ext cx="2376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day-km@damt.gov.gr</a:t>
            </a:r>
            <a:endParaRPr lang="el-GR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11" y="879735"/>
            <a:ext cx="5770606" cy="51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4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24" y="1089454"/>
            <a:ext cx="4666135" cy="47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2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xmlns="" id="{C86185F8-7C18-4F5E-A819-70BB38EC6667}"/>
              </a:ext>
            </a:extLst>
          </p:cNvPr>
          <p:cNvSpPr/>
          <p:nvPr/>
        </p:nvSpPr>
        <p:spPr>
          <a:xfrm>
            <a:off x="1331640" y="2136339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/>
              <a:t>Μυδοκαλλιέργεια</a:t>
            </a:r>
            <a:r>
              <a:rPr lang="el-GR" dirty="0"/>
              <a:t>:  ένας από τους πιο σημαντικούς κλάδους της πρωτογενούς παραγωγής στην Ελλάδα. </a:t>
            </a:r>
          </a:p>
          <a:p>
            <a:endParaRPr lang="el-G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</a:rPr>
              <a:t>Η ετήσια παραγωγή προσεγγίζει τους 25.000 </a:t>
            </a:r>
            <a:r>
              <a:rPr lang="el-GR" dirty="0" smtClean="0">
                <a:latin typeface="Arial" panose="020B0604020202020204" pitchFamily="34" charset="0"/>
                <a:ea typeface="Calibri" panose="020F0502020204030204" pitchFamily="34" charset="0"/>
              </a:rPr>
              <a:t>τον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el-GR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</a:rPr>
              <a:t>Η μεγαλύτερη ποσότητα μυδιών της χώρας μας παράγεται στο Θερμαϊκό Κόλπο, σε ποσοστό περίπου 75-80% (αντιστοιχεί σε 20.000 </a:t>
            </a:r>
            <a:r>
              <a:rPr lang="el-GR" dirty="0" smtClean="0">
                <a:latin typeface="Arial" panose="020B0604020202020204" pitchFamily="34" charset="0"/>
                <a:ea typeface="Calibri" panose="020F0502020204030204" pitchFamily="34" charset="0"/>
              </a:rPr>
              <a:t>τον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</a:rPr>
              <a:t>) της συνολικής νόμιμα καταχωρηθείσας εθνικής παραγωγής.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40929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00" y="993750"/>
            <a:ext cx="3375000" cy="48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56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87" y="857250"/>
            <a:ext cx="60239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533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63688" y="332656"/>
            <a:ext cx="5889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ΝΟΜΟΘΕΤΙΚΟ ΠΛΑΙΣΙΟ ΥΔΑΤΟΚΑΛΛΙΕΡΓΕΙΩΝ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-727427"/>
            <a:ext cx="9144000" cy="96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>
              <a:buFont typeface="Arial" pitchFamily="34" charset="0"/>
              <a:buChar char="•"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endParaRPr lang="el-GR" sz="1600" dirty="0"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/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/>
            <a:endParaRPr lang="en-US" sz="1600" dirty="0" smtClean="0"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/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endParaRPr lang="el-GR" sz="1600" dirty="0"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Ο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  <a:hlinkClick r:id="rId2"/>
              </a:rPr>
              <a:t>Ν. </a:t>
            </a:r>
            <a:r>
              <a:rPr lang="el-GR" sz="1600" dirty="0">
                <a:latin typeface="Trebuchet MS" pitchFamily="34" charset="0"/>
                <a:ea typeface="Calibri" pitchFamily="34" charset="0"/>
                <a:cs typeface="Arial" pitchFamily="34" charset="0"/>
                <a:hlinkClick r:id="rId2"/>
              </a:rPr>
              <a:t>4282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  <a:hlinkClick r:id="rId2"/>
              </a:rPr>
              <a:t>/2014</a:t>
            </a:r>
            <a:r>
              <a:rPr kumimoji="0" lang="el-G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  <a:hlinkClick r:id="rId2"/>
              </a:rPr>
              <a:t>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  <a:hlinkClick r:id="rId2"/>
              </a:rPr>
              <a:t>(ΦΕΚ 182Α/29-08-2014)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itchFamily="34" charset="0"/>
                <a:cs typeface="Arial" pitchFamily="34" charset="0"/>
              </a:rPr>
              <a:t>«</a:t>
            </a:r>
            <a:r>
              <a:rPr lang="el-GR" sz="1600" dirty="0">
                <a:latin typeface="Trebuchet MS" pitchFamily="34" charset="0"/>
                <a:ea typeface="Calibri" pitchFamily="34" charset="0"/>
                <a:cs typeface="Arial" pitchFamily="34" charset="0"/>
              </a:rPr>
              <a:t>Ανάπτυξη υδατοκαλλιεργειών και άλλες διατάξεις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itchFamily="34" charset="0"/>
                <a:cs typeface="Arial" pitchFamily="34" charset="0"/>
              </a:rPr>
              <a:t>» όπως έχει τροποποιηθεί και ισχύει.</a:t>
            </a:r>
          </a:p>
          <a:p>
            <a:pPr lvl="1" algn="just">
              <a:buFont typeface="Arial" pitchFamily="34" charset="0"/>
              <a:buChar char="•"/>
            </a:pPr>
            <a:endParaRPr lang="el-GR" sz="1600" dirty="0">
              <a:latin typeface="Arial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Η υπ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itchFamily="34" charset="0"/>
                <a:cs typeface="Arial" pitchFamily="34" charset="0"/>
              </a:rPr>
              <a:t>’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 αριθ.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  <a:hlinkClick r:id="rId3"/>
              </a:rPr>
              <a:t>31722/4-11-2011 ΚΥΑ (ΦΕΚ 2505Β/04-11-2011)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 ΚΥΑ 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itchFamily="34" charset="0"/>
                <a:cs typeface="Arial" pitchFamily="34" charset="0"/>
              </a:rPr>
              <a:t>«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Έγκριση Ειδικού Πλαισίου Χωροταξικού Σχεδιασμού και Αειφόρου Ανάπτυξης για τις υδατοκαλλιέργειες και της στρατηγικής μελέτης περιβαλλοντικών επιπτώσεων αυτού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Calibri" pitchFamily="34" charset="0"/>
                <a:cs typeface="Arial" pitchFamily="34" charset="0"/>
              </a:rPr>
              <a:t>»</a:t>
            </a:r>
            <a:r>
              <a:rPr kumimoji="0" 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Calibri" pitchFamily="34" charset="0"/>
                <a:cs typeface="Arial" pitchFamily="34" charset="0"/>
              </a:rPr>
              <a:t> (ΕΠΧΣΑΑΥ).  </a:t>
            </a:r>
          </a:p>
          <a:p>
            <a:pPr lvl="1" algn="just"/>
            <a:r>
              <a:rPr lang="el-GR" sz="1600" dirty="0">
                <a:latin typeface="Trebuchet MS" pitchFamily="34" charset="0"/>
                <a:ea typeface="Calibri" pitchFamily="34" charset="0"/>
                <a:cs typeface="Arial" pitchFamily="34" charset="0"/>
              </a:rPr>
              <a:t>				</a:t>
            </a:r>
          </a:p>
          <a:p>
            <a:pPr lvl="1" algn="just">
              <a:buFont typeface="Arial" pitchFamily="34" charset="0"/>
              <a:buChar char="•"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r>
              <a:rPr lang="el-GR" b="1" dirty="0"/>
              <a:t>	ΠΑΥ: Περιοχές Ανάπτυξης Υδατοκαλλιεργειών. Κατηγορίες Α, Β, Γ, Δ, Ε</a:t>
            </a:r>
          </a:p>
          <a:p>
            <a:endParaRPr lang="el-GR" b="1" dirty="0"/>
          </a:p>
          <a:p>
            <a:r>
              <a:rPr lang="el-GR" b="1" dirty="0"/>
              <a:t>Θερμαϊκός Κόλπος:  </a:t>
            </a:r>
          </a:p>
          <a:p>
            <a:r>
              <a:rPr lang="el-GR" b="1" dirty="0"/>
              <a:t>		ΠΑΥ  Α16: ΠΕ Πιερίας, ΠΕ Ημαθίας και Κύμινα ΜΕ 						Θεσσαλονίκης</a:t>
            </a:r>
          </a:p>
          <a:p>
            <a:r>
              <a:rPr lang="el-GR" b="1" dirty="0"/>
              <a:t>		ΠΑΥ Α17: Χαλάστρα,  </a:t>
            </a:r>
            <a:r>
              <a:rPr lang="el-GR" b="1" dirty="0" err="1"/>
              <a:t>Αγγελοχώρι</a:t>
            </a:r>
            <a:r>
              <a:rPr lang="el-GR" b="1" dirty="0"/>
              <a:t>  ΜΕ Θεσσαλονίκης</a:t>
            </a:r>
          </a:p>
          <a:p>
            <a:r>
              <a:rPr lang="el-GR" b="1" dirty="0"/>
              <a:t>Ιερισσός:</a:t>
            </a:r>
          </a:p>
          <a:p>
            <a:r>
              <a:rPr lang="el-GR" b="1" dirty="0"/>
              <a:t>		ΠΑΥ Β11: ΠΕ Χαλκιδικής </a:t>
            </a:r>
          </a:p>
          <a:p>
            <a:r>
              <a:rPr lang="el-GR" b="1" dirty="0" err="1"/>
              <a:t>Στρυμωνικός</a:t>
            </a:r>
            <a:r>
              <a:rPr lang="el-GR" b="1" dirty="0"/>
              <a:t> Κόλπος:</a:t>
            </a:r>
          </a:p>
          <a:p>
            <a:r>
              <a:rPr lang="el-GR" b="1" dirty="0"/>
              <a:t>                             ΠΑΥΒ12: ΠΕ Σερρών </a:t>
            </a:r>
          </a:p>
          <a:p>
            <a:endParaRPr lang="el-GR" b="1" dirty="0"/>
          </a:p>
          <a:p>
            <a:pPr lvl="1" algn="just">
              <a:buFont typeface="Arial" pitchFamily="34" charset="0"/>
              <a:buChar char="•"/>
            </a:pPr>
            <a:r>
              <a:rPr lang="en-US" sz="1600" b="1" dirty="0" smtClean="0"/>
              <a:t>       </a:t>
            </a:r>
            <a:r>
              <a:rPr lang="el-GR" b="1" dirty="0" smtClean="0"/>
              <a:t>ΠΟΑΥ</a:t>
            </a:r>
            <a:r>
              <a:rPr lang="el-GR" b="1" dirty="0" smtClean="0"/>
              <a:t>: Περιοχές Οργανωμένης Ανάπτυξης Υδατοκαλλιεργειών</a:t>
            </a:r>
            <a:endParaRPr lang="el-GR" dirty="0"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/>
            <a:endParaRPr kumimoji="0" lang="el-G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itchFamily="34" charset="0"/>
              <a:cs typeface="Arial" pitchFamily="34" charset="0"/>
            </a:endParaRPr>
          </a:p>
          <a:p>
            <a:pPr lvl="1" algn="just"/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el-GR" sz="1600" dirty="0"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dirty="0">
              <a:latin typeface="Trebuchet MS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algn="just"/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4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4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4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4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4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4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4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4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410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1214414" y="142852"/>
            <a:ext cx="635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Trebuchet MS" pitchFamily="34" charset="0"/>
                <a:ea typeface="Calibri" pitchFamily="34" charset="0"/>
                <a:cs typeface="Arial" pitchFamily="34" charset="0"/>
                <a:hlinkClick r:id="rId3"/>
              </a:rPr>
              <a:t>31722/4-11-2011 ΚΥΑ (ΦΕΚ 2505Β/04-11-2011)</a:t>
            </a:r>
            <a:r>
              <a:rPr lang="el-GR" dirty="0">
                <a:latin typeface="Trebuchet MS" pitchFamily="34" charset="0"/>
                <a:ea typeface="Calibri" pitchFamily="34" charset="0"/>
                <a:cs typeface="Arial" pitchFamily="34" charset="0"/>
              </a:rPr>
              <a:t> ΚΥΑ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6123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8177"/>
            <a:ext cx="396661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8640"/>
            <a:ext cx="2843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ΦΕΚ </a:t>
            </a:r>
            <a:r>
              <a:rPr lang="el-GR" dirty="0" smtClean="0"/>
              <a:t>485 Δ</a:t>
            </a:r>
            <a:r>
              <a:rPr lang="el-GR" dirty="0"/>
              <a:t>’ /20.08.2020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44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44624"/>
            <a:ext cx="405939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260648"/>
            <a:ext cx="2655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ΦΕΚ 485 Δ’ /20.08.2020</a:t>
            </a:r>
          </a:p>
        </p:txBody>
      </p:sp>
    </p:spTree>
    <p:extLst>
      <p:ext uri="{BB962C8B-B14F-4D97-AF65-F5344CB8AC3E}">
        <p14:creationId xmlns:p14="http://schemas.microsoft.com/office/powerpoint/2010/main" xmlns="" val="36281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29" y="0"/>
            <a:ext cx="710534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548681"/>
            <a:ext cx="360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FF00"/>
                </a:solidFill>
              </a:rPr>
              <a:t>ΠΟΑΥ</a:t>
            </a:r>
          </a:p>
          <a:p>
            <a:r>
              <a:rPr lang="el-GR" dirty="0">
                <a:solidFill>
                  <a:srgbClr val="FFFF00"/>
                </a:solidFill>
              </a:rPr>
              <a:t> ΠΙΕΡΙΑΣ</a:t>
            </a:r>
          </a:p>
        </p:txBody>
      </p:sp>
    </p:spTree>
    <p:extLst>
      <p:ext uri="{BB962C8B-B14F-4D97-AF65-F5344CB8AC3E}">
        <p14:creationId xmlns:p14="http://schemas.microsoft.com/office/powerpoint/2010/main" xmlns="" val="338828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0"/>
            <a:ext cx="73830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404664"/>
            <a:ext cx="360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FF00"/>
                </a:solidFill>
              </a:rPr>
              <a:t>ΠΟΑΥ</a:t>
            </a:r>
          </a:p>
          <a:p>
            <a:r>
              <a:rPr lang="el-GR" dirty="0">
                <a:solidFill>
                  <a:srgbClr val="FFFF00"/>
                </a:solidFill>
              </a:rPr>
              <a:t> ΠΙΕΡΙΑΣ</a:t>
            </a:r>
          </a:p>
        </p:txBody>
      </p:sp>
    </p:spTree>
    <p:extLst>
      <p:ext uri="{BB962C8B-B14F-4D97-AF65-F5344CB8AC3E}">
        <p14:creationId xmlns:p14="http://schemas.microsoft.com/office/powerpoint/2010/main" xmlns="" val="25555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48" y="1196752"/>
            <a:ext cx="8638487" cy="554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FF2532-216A-4180-AFFD-E48F0FD4FF2C}"/>
              </a:ext>
            </a:extLst>
          </p:cNvPr>
          <p:cNvSpPr txBox="1"/>
          <p:nvPr/>
        </p:nvSpPr>
        <p:spPr>
          <a:xfrm>
            <a:off x="359532" y="44624"/>
            <a:ext cx="8424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" indent="467995" algn="just">
              <a:spcAft>
                <a:spcPts val="0"/>
              </a:spcAft>
            </a:pPr>
            <a:r>
              <a:rPr lang="el-GR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Σε εξέλιξη βρίσκεται η ΠΟΑΥ Θερμαϊκού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η οποία θα περιλαμβάνει τις μονάδες σε όλες τις υπόλοιπες θαλάσσιες περιοχές του Θερμαϊκού Κόλπου (</a:t>
            </a:r>
            <a:r>
              <a:rPr lang="el-G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Χαλάστρας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l-G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Κυμίνων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Αγγελοχωρίου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της ΜΕ Θεσσαλονίκης και </a:t>
            </a:r>
            <a:r>
              <a:rPr lang="el-G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Κλειδίου</a:t>
            </a:r>
            <a:r>
              <a:rPr lang="el-G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της ΠΕ Ημαθίας). </a:t>
            </a:r>
            <a:endParaRPr lang="el-G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2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</TotalTime>
  <Words>605</Words>
  <Application>Microsoft Office PowerPoint</Application>
  <PresentationFormat>Προβολή στην οθόνη (4:3)</PresentationFormat>
  <Paragraphs>102</Paragraphs>
  <Slides>21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Κυματάκι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Δημόσια διαβούλευση</dc:title>
  <dc:creator>Stelios</dc:creator>
  <cp:lastModifiedBy>Elena</cp:lastModifiedBy>
  <cp:revision>76</cp:revision>
  <dcterms:created xsi:type="dcterms:W3CDTF">2008-10-10T09:35:16Z</dcterms:created>
  <dcterms:modified xsi:type="dcterms:W3CDTF">2021-09-09T08:45:07Z</dcterms:modified>
</cp:coreProperties>
</file>